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/>
    <p:restoredTop sz="94707"/>
  </p:normalViewPr>
  <p:slideViewPr>
    <p:cSldViewPr snapToGrid="0" snapToObjects="1">
      <p:cViewPr varScale="1">
        <p:scale>
          <a:sx n="80" d="100"/>
          <a:sy n="80" d="100"/>
        </p:scale>
        <p:origin x="14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AC69C-DC58-9F49-9797-4909CE2A74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1C8714-3693-F94E-9B8E-823C25193C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DB60B0-CF57-114D-93D8-0A76457B1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5F8B-AFEC-2544-920D-827899F3C7D1}" type="datetimeFigureOut">
              <a:rPr lang="en-US" smtClean="0"/>
              <a:t>9/2/20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314B8-7E2F-7044-A496-6AA966E22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7A033-3C31-B145-8491-0675A8704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E84-E69C-4F49-A375-EB9C02F6E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776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5FC6F-734A-CE42-9B06-32DF160D3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0EA66B-092F-8A4B-914D-A52E8275E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85F25-02A2-F84A-8A09-569AAD25A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5F8B-AFEC-2544-920D-827899F3C7D1}" type="datetimeFigureOut">
              <a:rPr lang="en-US" smtClean="0"/>
              <a:t>9/2/20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DEBF12-6C69-984C-9090-98B4927EB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4A142-48FD-E649-8612-4ACF91D59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E84-E69C-4F49-A375-EB9C02F6E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76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79FB35-094F-D449-9B7D-B4A38C2031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792F61-2550-2142-A632-A3AF648C18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84C91C-D5D9-DB43-9293-F47C1F939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5F8B-AFEC-2544-920D-827899F3C7D1}" type="datetimeFigureOut">
              <a:rPr lang="en-US" smtClean="0"/>
              <a:t>9/2/20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E85540-6B41-C14D-BC62-1C4998FC8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757CD-97ED-1444-87D9-8F4818C9F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E84-E69C-4F49-A375-EB9C02F6E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45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00D3E-1AE5-254C-9B0D-3C86A0917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51236-0915-3E40-8A40-1DEFB3BB1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D4245-1027-4E46-B39C-2A63B5359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5F8B-AFEC-2544-920D-827899F3C7D1}" type="datetimeFigureOut">
              <a:rPr lang="en-US" smtClean="0"/>
              <a:t>9/2/20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48FCE0-65B4-F94F-A9C2-B65FFC118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01E5A2-C0B8-154F-A6C5-20399F07D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E84-E69C-4F49-A375-EB9C02F6E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501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BF110-E1E0-F244-A444-B5E6D4963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52D29C-A9D9-3D4C-A915-7A86595B5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95005C-2241-FE4B-947F-6605561DF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5F8B-AFEC-2544-920D-827899F3C7D1}" type="datetimeFigureOut">
              <a:rPr lang="en-US" smtClean="0"/>
              <a:t>9/2/20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1B471-1AF8-5542-9329-170903457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0EEE8-E180-7F4A-984B-E3D3DECCB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E84-E69C-4F49-A375-EB9C02F6E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0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A0575-8B25-3542-B315-9000FF81A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21274-6C3F-4F4C-935C-A417177F43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A97BCC-9A22-4349-9BA3-284F91DA5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E71FC2-EF51-1048-AD7A-5BE210618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5F8B-AFEC-2544-920D-827899F3C7D1}" type="datetimeFigureOut">
              <a:rPr lang="en-US" smtClean="0"/>
              <a:t>9/2/20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D247E9-5461-2F46-966A-457AE0E20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567B4F-BE2A-CE4F-8FEB-5C65313F4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E84-E69C-4F49-A375-EB9C02F6E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69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1DE48-E37D-684A-BCA3-2FBDD8C4E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E5A920-1E8C-4240-B6D0-D27247F658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95F02A-89CD-6D4B-800E-FF9643F7AA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F2C45F-36AD-6149-A4F1-19FF313C6E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497A87-3E48-634E-B308-586CDE7432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BF79C9-95C4-5847-AAA4-6997317EC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5F8B-AFEC-2544-920D-827899F3C7D1}" type="datetimeFigureOut">
              <a:rPr lang="en-US" smtClean="0"/>
              <a:t>9/2/20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9E8B96-E485-8248-8A9D-5AC9C5E91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2CCF75-D69D-E042-BDE7-8DD447A62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E84-E69C-4F49-A375-EB9C02F6E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66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FB1BB-0994-5548-A37E-1418B0779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78F764-C0D0-EA4C-A55E-C90903A7D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5F8B-AFEC-2544-920D-827899F3C7D1}" type="datetimeFigureOut">
              <a:rPr lang="en-US" smtClean="0"/>
              <a:t>9/2/20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6CC240-FD55-6244-B822-2D6737F39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25683F-AFB9-B447-9A6A-9A5981DE2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E84-E69C-4F49-A375-EB9C02F6E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43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281426-9FBD-C749-9048-B2B3A47E0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5F8B-AFEC-2544-920D-827899F3C7D1}" type="datetimeFigureOut">
              <a:rPr lang="en-US" smtClean="0"/>
              <a:t>9/2/20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E857F4-7F09-F24C-B1EE-B82699220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8F7C26-A002-DA4D-890E-0F35CFE54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E84-E69C-4F49-A375-EB9C02F6E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228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A2693-EF66-C844-A5F8-7BA8EE99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EED8A-EE3E-FA46-B2E2-833FFAEE5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BCA583-B2D8-DE44-888C-AF04F77E51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B56D90-6287-7946-867A-53FEF05BD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5F8B-AFEC-2544-920D-827899F3C7D1}" type="datetimeFigureOut">
              <a:rPr lang="en-US" smtClean="0"/>
              <a:t>9/2/20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988797-13C9-9F45-BDD4-9D19DEBF2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6463A3-1C79-8542-821A-8E0D44432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E84-E69C-4F49-A375-EB9C02F6E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71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87BFE-C500-D245-B849-00047150E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505012-6D5C-3A43-BE3D-8D9F4330EA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368AD7-8B1B-0F4C-B757-AB05F14E1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A2F6F2-D1FD-F040-8525-30E31F615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5F8B-AFEC-2544-920D-827899F3C7D1}" type="datetimeFigureOut">
              <a:rPr lang="en-US" smtClean="0"/>
              <a:t>9/2/20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414E88-99B4-CF4E-8280-808BD434A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05E907-F5D5-C743-A2C0-7CB2FEC16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B7E84-E69C-4F49-A375-EB9C02F6E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708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48D60-0577-D04C-8AF1-2F23443AA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25D424-FA01-0247-9DC6-90426B444A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FFDC7C-C9BD-B545-BA84-B9B50B7512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45F8B-AFEC-2544-920D-827899F3C7D1}" type="datetimeFigureOut">
              <a:rPr lang="en-US" smtClean="0"/>
              <a:t>9/2/20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56AC9-5052-E743-AF40-E1BE7EC032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FA75C-0D2E-8141-B0CA-363AB7B087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B7E84-E69C-4F49-A375-EB9C02F6E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172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D1C1342A-A3D1-D14C-B6D1-BFC5A0E27F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02100" y="7143750"/>
          <a:ext cx="2355850" cy="161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r:id="rId3" imgW="3771900" imgH="3022600" progId="Origin50.Graph">
                  <p:embed/>
                </p:oleObj>
              </mc:Choice>
              <mc:Fallback>
                <p:oleObj r:id="rId3" imgW="3771900" imgH="3022600" progId="Origin50.Graph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2100" y="7143750"/>
                        <a:ext cx="2355850" cy="161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4E88C3FB-2BE6-F84C-A068-719CA4103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/>
              <a:t>Figure 1.</a:t>
            </a:r>
            <a:r>
              <a:rPr lang="en-ID" dirty="0"/>
              <a:t> Optimize Composition of Ferrocene in CPE</a:t>
            </a: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8DD755F7-5696-1F4B-B8F0-55E029576649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6768670"/>
              </p:ext>
            </p:extLst>
          </p:nvPr>
        </p:nvGraphicFramePr>
        <p:xfrm>
          <a:off x="2324100" y="1394619"/>
          <a:ext cx="6464300" cy="51801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r:id="rId5" imgW="3771900" imgH="3022600" progId="Origin50.Graph">
                  <p:embed/>
                </p:oleObj>
              </mc:Choice>
              <mc:Fallback>
                <p:oleObj r:id="rId5" imgW="3771900" imgH="3022600" progId="Origin50.Graph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4100" y="1394619"/>
                        <a:ext cx="6464300" cy="51801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060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61EE8-56B8-C949-A246-2BBD891B0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b="1" dirty="0"/>
              <a:t>Figure 2. </a:t>
            </a:r>
            <a:r>
              <a:rPr lang="en-ID" dirty="0"/>
              <a:t>Voltammogram and plot between scan rate and peak current using CPE (a) and CPE-Fc (b)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9D1679F-3EA8-1C40-B8C8-E17706CB82A3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1858158"/>
              </p:ext>
            </p:extLst>
          </p:nvPr>
        </p:nvGraphicFramePr>
        <p:xfrm>
          <a:off x="298450" y="1406261"/>
          <a:ext cx="5852320" cy="468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r:id="rId3" imgW="3771900" imgH="3022600" progId="Origin50.Graph">
                  <p:embed/>
                </p:oleObj>
              </mc:Choice>
              <mc:Fallback>
                <p:oleObj r:id="rId3" imgW="3771900" imgH="3022600" progId="Origin50.Graph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" y="1406261"/>
                        <a:ext cx="5852320" cy="4689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6582ED4-A49D-F245-8203-8221BDA16A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515011"/>
              </p:ext>
            </p:extLst>
          </p:nvPr>
        </p:nvGraphicFramePr>
        <p:xfrm>
          <a:off x="6119064" y="1236927"/>
          <a:ext cx="6072936" cy="4859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r:id="rId5" imgW="3771900" imgH="3022600" progId="Origin50.Graph">
                  <p:embed/>
                </p:oleObj>
              </mc:Choice>
              <mc:Fallback>
                <p:oleObj r:id="rId5" imgW="3771900" imgH="3022600" progId="Origin50.Graph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9064" y="1236927"/>
                        <a:ext cx="6072936" cy="4859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8700FC3-C144-1C4B-981D-161EDF97D5B2}"/>
              </a:ext>
            </a:extLst>
          </p:cNvPr>
          <p:cNvSpPr txBox="1"/>
          <p:nvPr/>
        </p:nvSpPr>
        <p:spPr>
          <a:xfrm>
            <a:off x="2990588" y="6080667"/>
            <a:ext cx="583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ED336C-CC6E-FD44-9092-903E3DB0EDD7}"/>
              </a:ext>
            </a:extLst>
          </p:cNvPr>
          <p:cNvSpPr txBox="1"/>
          <p:nvPr/>
        </p:nvSpPr>
        <p:spPr>
          <a:xfrm>
            <a:off x="8880947" y="6080667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</a:t>
            </a:r>
          </a:p>
        </p:txBody>
      </p:sp>
    </p:spTree>
    <p:extLst>
      <p:ext uri="{BB962C8B-B14F-4D97-AF65-F5344CB8AC3E}">
        <p14:creationId xmlns:p14="http://schemas.microsoft.com/office/powerpoint/2010/main" val="1982533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51F9B-8394-1842-BBDC-7BE96A219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099" y="619125"/>
            <a:ext cx="11184467" cy="1325563"/>
          </a:xfrm>
        </p:spPr>
        <p:txBody>
          <a:bodyPr>
            <a:noAutofit/>
          </a:bodyPr>
          <a:lstStyle/>
          <a:p>
            <a:r>
              <a:rPr lang="en-ID" sz="3200" b="1" dirty="0"/>
              <a:t>Figure 3.</a:t>
            </a:r>
            <a:r>
              <a:rPr lang="en-ID" sz="3200" dirty="0"/>
              <a:t> Observed concentration ranges between 5-2000 µg/L (a) and linear concentration ranges for CPE at 5-100 µg/L and CPE-Fc at 5-1000 µg / L.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00B116C-00BF-ED4F-A5F9-6232ADA3B6BB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4998790"/>
              </p:ext>
            </p:extLst>
          </p:nvPr>
        </p:nvGraphicFramePr>
        <p:xfrm>
          <a:off x="264583" y="1690687"/>
          <a:ext cx="6254750" cy="43473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r:id="rId3" imgW="3771900" imgH="3022600" progId="Origin50.Graph">
                  <p:embed/>
                </p:oleObj>
              </mc:Choice>
              <mc:Fallback>
                <p:oleObj r:id="rId3" imgW="3771900" imgH="3022600" progId="Origin50.Graph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583" y="1690687"/>
                        <a:ext cx="6254750" cy="43473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6973E12-FADB-BE43-B1BB-D6D7F3EDB7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0724008"/>
              </p:ext>
            </p:extLst>
          </p:nvPr>
        </p:nvGraphicFramePr>
        <p:xfrm>
          <a:off x="6263217" y="1690686"/>
          <a:ext cx="6200995" cy="4347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r:id="rId5" imgW="3771900" imgH="3022600" progId="Origin50.Graph">
                  <p:embed/>
                </p:oleObj>
              </mc:Choice>
              <mc:Fallback>
                <p:oleObj r:id="rId5" imgW="3771900" imgH="3022600" progId="Origin50.Graph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3217" y="1690686"/>
                        <a:ext cx="6200995" cy="43473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461D3B5-4ACF-D448-A9AF-5335CD39E3E7}"/>
              </a:ext>
            </a:extLst>
          </p:cNvPr>
          <p:cNvSpPr txBox="1"/>
          <p:nvPr/>
        </p:nvSpPr>
        <p:spPr>
          <a:xfrm>
            <a:off x="2990588" y="6080667"/>
            <a:ext cx="583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D3E798-C952-744A-A9D1-729B86031EC3}"/>
              </a:ext>
            </a:extLst>
          </p:cNvPr>
          <p:cNvSpPr txBox="1"/>
          <p:nvPr/>
        </p:nvSpPr>
        <p:spPr>
          <a:xfrm>
            <a:off x="8880947" y="6080667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</a:t>
            </a:r>
          </a:p>
        </p:txBody>
      </p:sp>
    </p:spTree>
    <p:extLst>
      <p:ext uri="{BB962C8B-B14F-4D97-AF65-F5344CB8AC3E}">
        <p14:creationId xmlns:p14="http://schemas.microsoft.com/office/powerpoint/2010/main" val="2915473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23DD6-CDB0-3942-A66F-A5BC9128C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b="1" dirty="0"/>
              <a:t>Figure 4. </a:t>
            </a:r>
            <a:r>
              <a:rPr lang="en-ID" dirty="0" err="1"/>
              <a:t>Voltamogram</a:t>
            </a:r>
            <a:r>
              <a:rPr lang="en-ID" dirty="0"/>
              <a:t> and Standard Addition Curve of </a:t>
            </a:r>
            <a:r>
              <a:rPr lang="en-ID" dirty="0" err="1"/>
              <a:t>Pb</a:t>
            </a:r>
            <a:r>
              <a:rPr lang="en-ID" dirty="0"/>
              <a:t>(II) Measurement in </a:t>
            </a:r>
            <a:r>
              <a:rPr lang="en-ID" dirty="0" err="1"/>
              <a:t>Kepok</a:t>
            </a:r>
            <a:r>
              <a:rPr lang="en-ID" dirty="0"/>
              <a:t> Banana.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1DD2929-731E-D742-8AD1-FC56C0DAE3D8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39364"/>
              </p:ext>
            </p:extLst>
          </p:nvPr>
        </p:nvGraphicFramePr>
        <p:xfrm>
          <a:off x="2770716" y="1690688"/>
          <a:ext cx="6220883" cy="4985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r:id="rId3" imgW="3771900" imgH="3022600" progId="Origin50.Graph">
                  <p:embed/>
                </p:oleObj>
              </mc:Choice>
              <mc:Fallback>
                <p:oleObj r:id="rId3" imgW="3771900" imgH="3022600" progId="Origin50.Graph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0716" y="1690688"/>
                        <a:ext cx="6220883" cy="49850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6278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94</Words>
  <Application>Microsoft Macintosh PowerPoint</Application>
  <PresentationFormat>Widescreen</PresentationFormat>
  <Paragraphs>8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Origin50.Graph</vt:lpstr>
      <vt:lpstr>Figure 1. Optimize Composition of Ferrocene in CPE</vt:lpstr>
      <vt:lpstr>Figure 2. Voltammogram and plot between scan rate and peak current using CPE (a) and CPE-Fc (b)</vt:lpstr>
      <vt:lpstr>Figure 3. Observed concentration ranges between 5-2000 µg/L (a) and linear concentration ranges for CPE at 5-100 µg/L and CPE-Fc at 5-1000 µg / L.</vt:lpstr>
      <vt:lpstr>Figure 4. Voltamogram and Standard Addition Curve of Pb(II) Measurement in Kepok Banana.</vt:lpstr>
    </vt:vector>
  </TitlesOfParts>
  <Company/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1. Determination of the optimum ferrocene composition</dc:title>
  <dc:creator>Microsoft Office User</dc:creator>
  <cp:lastModifiedBy>Microsoft Office User</cp:lastModifiedBy>
  <cp:revision>5</cp:revision>
  <dcterms:created xsi:type="dcterms:W3CDTF">2020-08-09T12:21:22Z</dcterms:created>
  <dcterms:modified xsi:type="dcterms:W3CDTF">2020-09-02T07:25:04Z</dcterms:modified>
</cp:coreProperties>
</file>